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56"/>
    <a:srgbClr val="E50856"/>
    <a:srgbClr val="3BCFE3"/>
    <a:srgbClr val="5CDEF0"/>
    <a:srgbClr val="8B0034"/>
    <a:srgbClr val="A10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3"/>
    <p:restoredTop sz="94647"/>
  </p:normalViewPr>
  <p:slideViewPr>
    <p:cSldViewPr snapToGrid="0" snapToObjects="1" showGuides="1">
      <p:cViewPr>
        <p:scale>
          <a:sx n="112" d="100"/>
          <a:sy n="112" d="100"/>
        </p:scale>
        <p:origin x="992" y="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22:17:48.6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24575,'15'0'0,"0"0"0,6 0 0,1 0 0,22 0 0,-7 0 0,20 0 0,4 5 0,2-3 0,13 8 0,-2-3 0,-4 4 0,19 1 0,-36-6 0,4 4 0,-2-1 0,-9-6 0,14 9 0,3 1 0,5-5 0,-17 2 0,0-1 0,7-2 0,20 4 0,-27-5 0,25 5 0,-8 1 0,0-1 0,-1 0 0,-5-5 0,4-1 0,-12 0 0,5-4 0,-12 4 0,3 0 0,-9-4 0,4 8 0,-6-8 0,0 7 0,-6-6 0,11 6 0,-14-3 0,4 0 0,-9-1 0,-7-4 0,3 3 0,-5-2 0,0 6 0,0-6 0,-3 6 0,2-2 0,-3-1 0,1-1 0,2 1 0,-7 0 0,7 1 0,-2 1 0,3-1 0,0-1 0,0 4 0,8 0 0,-6-3 0,6 6 0,-8-6 0,0-1 0,0 3 0,1-2 0,-5-1 0,3 4 0,-2-8 0,-1 4 0,3 0 0,-7-3 0,4 2 0,-1-3 0,-3 0 0,7 3 0,-7-2 0,3 2 0,-4-3 0,0 0 0,1 0 0,-1 0 0,0 0 0,1 0 0,-1 0 0,0 4 0,0-3 0,0 2 0,1 0 0,-1-2 0,0 2 0,1-3 0,-1 0 0,0 0 0,-3 3 0,2-2 0,-2 2 0,3-3 0,0 3 0,1-2 0,-1 5 0,0-5 0,0 2 0,0-3 0,0 0 0,0 4 0,1-4 0,-1 4 0,0-1 0,1-2 0,-1 5 0,0-5 0,1 6 0,-1-7 0,0 4 0,1-4 0,-4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22:18:56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24575,'11'0'0,"2"0"0,-5 0 0,7 0 0,-7 0 0,8 0 0,-8 0 0,7 0 0,-3 0 0,1 0 0,2 0 0,-7 0 0,3 0 0,1 0 0,-4 0 0,3 0 0,-3 0 0,-1 0 0,0 0 0,1 0 0,-1 0 0,0 0 0,1 0 0,-1 0 0,0 0 0,1 0 0,-1 0 0,0 0 0,0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22:17:50.7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2518 0 24575,'-25'0'0,"0"0"0,-2 0 0,0 0 0,1 0 0,-13 0 0,10 0 0,-10 0 0,7 0 0,-2 0 0,-5 0 0,0 0 0,0 0 0,0 0 0,-6 5 0,-1 1 0,-1 4 0,-4-4 0,10 7 0,-10-7 0,5 14 0,-7-9 0,0 9 0,7-9 0,-5 9 0,11-5 0,-11 1 0,10-1 0,-4-1 0,0 2 0,5-1 0,-5 4 0,6-8 0,5 2 0,-4-3 0,10-1 0,-4 0 0,5 0 0,0 0 0,0 0 0,1 0 0,-1 0 0,0-1 0,0 1 0,1 0 0,-7 0 0,-7 4 0,5-3 0,-4 7 0,12-7 0,1 3 0,-1 0 0,0-3 0,0 3 0,0-4 0,0-1 0,0 1 0,5 0 0,-4 0 0,9-1 0,-4 0 0,4 1 0,-6 2 0,5-2 0,-6 0 0,8-2 0,-1-6 0,1 6 0,-1-3 0,1 1 0,0 2 0,-1-2 0,1 3 0,0 0 0,-1-3 0,1 2 0,3-3 0,-2 0 0,3 3 0,-1-3 0,-2 1 0,6-2 0,-9 1 0,8-3 0,-4 2 0,10 0 0,1-5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22:17:5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24575,'0'7'0,"0"4"0,0-3 0,0 12 0,0-7 0,0 8 0,0-5 0,-7 1 0,5-1 0,-5 0 0,3 5 0,3-3 0,-3 3 0,0-5 0,3-4 0,-6 3 0,6-2 0,-3 3 0,1-4 0,2 4 0,-2-4 0,-1 0 0,4 3 0,-4-2 0,1 3 0,2 0 0,-6-3 0,6 2 0,-2-7 0,3 4 0,-4-5 0,3 0 0,-2 1 0,3-1 0,0 0 0,0 0 0,0 0 0,0 0 0,0 0 0,0 0 0,0-3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22:18:0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24575,'0'6'0,"0"1"0,0 1 0,0 3 0,4 1 0,0 1 0,4 2 0,0-3 0,0 5 0,0-1 0,0 0 0,0 0 0,0 1 0,1-1 0,-1 0 0,0 0 0,0 0 0,0 1 0,0-1 0,0 0 0,0 0 0,0 1 0,1-1 0,-1 5 0,0-4 0,1 4 0,-1 0 0,0-3 0,1 3 0,-5-5 0,4 0 0,-4 0 0,4-3 0,0 5 0,-1-9 0,-3 6 0,3-8 0,-6 1 0,5-1 0,-5 0 0,5-3 0,-5 2 0,3-5 0,-4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22:18:0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24575,'15'0'0,"-4"0"0,4 0 0,-2 0 0,-1 0 0,3 0 0,-3 0 0,1 0 0,2 0 0,-7 0 0,8 0 0,-8 0 0,3 0 0,-4 0 0,1 0 0,-1 0 0,0 0 0,0 0 0,0 0 0,0 0 0,-1 0 0,-2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22:18:0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24575,'0'11'0,"0"1"0,0 1 0,0 6 0,0-5 0,0 7 0,0 0 0,0 1 0,0 0 0,0-1 0,0 0 0,0-8 0,0 12 0,0-12 0,0 8 0,0-5 0,0 0 0,0 5 0,0-3 0,0 3 0,0-5 0,0 0 0,0 5 0,0-8 0,0 7 0,0-7 0,0 3 0,0-4 0,0-1 0,0-3 0,0-1 0,0 0 0,0 1 0,0-1 0,0 0 0,0 1 0,3-4 0,-3-1 0,3-3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22:18:4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24575,'7'0'0,"0"0"0,0 0 0,1 0 0,-1 0 0,0 0 0,1 0 0,-1 0 0,0 0 0,1 0 0,3 0 0,-3 0 0,4 0 0,-5 0 0,0 0 0,1 0 0,-1 0 0,0 0 0,0 0 0,0 0 0,0 0 0,-3 3 0,2-2 0,-2 5 0,3-2 0,-3 3 0,-1 0 0,0-3 0,-2 2 0,3-2 0,-4 3 0,0 0 0,0 0 0,3 0 0,-2 0 0,2 1 0,-3-1 0,0 0 0,0 1 0,0-1 0,0 0 0,0 0 0,0 0 0,0 0 0,0 0 0,0 0 0,0 1 0,0-1 0,0 0 0,0-1 0,0 1 0,0 0 0,0 0 0,0 1 0,0-1 0,0 0 0,0 1 0,0-1 0,-3 0 0,2 1 0,-3-1 0,1 0 0,-1 1 0,0-1 0,-2 0 0,2 0 0,0 0 0,-3 0 0,3 0 0,-3 1 0,0-1 0,0-3 0,3 2 0,-3-2 0,3 0 0,-4 2 0,1-5 0,-1 6 0,1-6 0,3 5 0,-3-5 0,3 2 0,0 0 0,-3-2 0,7 6 0,-7-6 0,3 2 0,-4-3 0,4 3 0,-2-2 0,1 6 0,-2-7 0,0 4 0,3-4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22:18:4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24575,'0'11'0,"0"-3"0,0 8 0,0-4 0,0 4 0,0 5 0,0-4 0,0 4 0,0 0 0,0-3 0,0 7 0,0-8 0,0 9 0,0-9 0,0 4 0,0-5 0,0 1 0,0-1 0,0 0 0,0 0 0,0-3 0,-3-2 0,2 0 0,-2-2 0,3 2 0,0-4 0,0 0 0,0 1 0,0-1 0,0 0 0,-4 1 0,3-1 0,-2 0 0,3 0 0,0 0 0,0 0 0,0-3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22:18:48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24575,'7'0'0,"0"0"0,0 0 0,4 0 0,-3 0 0,3 0 0,-4 0 0,0 0 0,5 0 0,-4 0 0,3 0 0,-3 0 0,3 0 0,-3 0 0,3 0 0,-3 0 0,-1 0 0,0 0 0,1 0 0,-1 0 0,0 0 0,1 0 0,-1 0 0,0 0 0,1 0 0,-1 0 0,0 0 0,0 0 0,0 0 0,0 0 0,0 0 0,0 0 0,0 0 0,-1 0 0,1 0 0,0 0 0,0 0 0,0 0 0,0 0 0,-4 0 0,0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tekst 28">
            <a:extLst>
              <a:ext uri="{FF2B5EF4-FFF2-40B4-BE49-F238E27FC236}">
                <a16:creationId xmlns:a16="http://schemas.microsoft.com/office/drawing/2014/main" id="{FDED8E11-341A-45D2-85B1-F7C4DB5323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3235" y="5095875"/>
            <a:ext cx="8326302" cy="1009650"/>
          </a:xfrm>
        </p:spPr>
        <p:txBody>
          <a:bodyPr>
            <a:normAutofit/>
          </a:bodyPr>
          <a:lstStyle>
            <a:lvl1pPr marL="0" indent="0">
              <a:buNone/>
              <a:defRPr lang="en-GB" sz="2475" b="0" i="0" u="none" strike="noStrike" cap="all" spc="0" baseline="0" dirty="0">
                <a:ln>
                  <a:noFill/>
                </a:ln>
                <a:solidFill>
                  <a:schemeClr val="bg1"/>
                </a:solidFill>
                <a:uFillTx/>
                <a:latin typeface="Avenir Next Condensed Medium" panose="020B0606020202020204" pitchFamily="34" charset="0"/>
                <a:ea typeface="Avenir Next Condensed Medium" panose="020B0606020202020204" pitchFamily="34" charset="0"/>
                <a:cs typeface="Avenir Next Condensed Medium" panose="020B0606020202020204" pitchFamily="34" charset="0"/>
                <a:sym typeface="Avenir Next Condensed Medium"/>
              </a:defRPr>
            </a:lvl1pPr>
          </a:lstStyle>
          <a:p>
            <a:pPr lvl="0"/>
            <a:r>
              <a:rPr lang="nl-NL" dirty="0"/>
              <a:t>VOORBEELD VAN EEN ONDERTITEL</a:t>
            </a:r>
            <a:endParaRPr lang="en-GB" dirty="0"/>
          </a:p>
        </p:txBody>
      </p:sp>
      <p:sp>
        <p:nvSpPr>
          <p:cNvPr id="34" name="Tijdelijke aanduiding voor tekst 33">
            <a:extLst>
              <a:ext uri="{FF2B5EF4-FFF2-40B4-BE49-F238E27FC236}">
                <a16:creationId xmlns:a16="http://schemas.microsoft.com/office/drawing/2014/main" id="{D9C3A310-643B-4139-9F62-77D0667471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234" y="793215"/>
            <a:ext cx="10458803" cy="588915"/>
          </a:xfrm>
        </p:spPr>
        <p:txBody>
          <a:bodyPr anchor="b">
            <a:noAutofit/>
          </a:bodyPr>
          <a:lstStyle>
            <a:lvl1pPr marL="0" indent="0">
              <a:buNone/>
              <a:defRPr lang="nl-NL" sz="1846" b="0" kern="1200" cap="all" baseline="0" dirty="0" smtClean="0">
                <a:solidFill>
                  <a:schemeClr val="tx2"/>
                </a:solidFill>
                <a:latin typeface="Avenir Next Condensed Medium" panose="020B0606020202020204" pitchFamily="34" charset="0"/>
                <a:ea typeface="Avenir Next Condensed Medium" panose="020B0606020202020204" pitchFamily="34" charset="0"/>
                <a:cs typeface="Avenir Next Condensed Medium" panose="020B0606020202020204" pitchFamily="34" charset="0"/>
                <a:sym typeface="Avenir Next Condensed Demi Bold"/>
              </a:defRPr>
            </a:lvl1pPr>
          </a:lstStyle>
          <a:p>
            <a:pPr lvl="0"/>
            <a:r>
              <a:rPr lang="nl-NL" dirty="0"/>
              <a:t>NAAM OPLEIDING/FACULTEIT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3983EC9-36B1-B744-A87D-1AA0BEB38B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34" y="2214000"/>
            <a:ext cx="10452100" cy="2808000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6750" b="0" i="0" cap="none" baseline="0">
                <a:latin typeface="Avenir Next Medium" panose="020B0503020202020204" pitchFamily="34" charset="0"/>
              </a:defRPr>
            </a:lvl1pPr>
          </a:lstStyle>
          <a:p>
            <a:r>
              <a:rPr lang="nl-NL" dirty="0"/>
              <a:t>Titel van de presentatie_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78A834E-7587-47D1-904E-6F83501F01AB}"/>
              </a:ext>
            </a:extLst>
          </p:cNvPr>
          <p:cNvSpPr/>
          <p:nvPr userDrawn="1"/>
        </p:nvSpPr>
        <p:spPr>
          <a:xfrm>
            <a:off x="8859307" y="5103827"/>
            <a:ext cx="2464905" cy="1678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69564DD-D488-489A-8A57-8596BB15F4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87" y="5103827"/>
            <a:ext cx="2413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0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1BFAE0-9BF1-C749-8C02-615133F8AE43}"/>
              </a:ext>
            </a:extLst>
          </p:cNvPr>
          <p:cNvSpPr/>
          <p:nvPr userDrawn="1"/>
        </p:nvSpPr>
        <p:spPr>
          <a:xfrm>
            <a:off x="0" y="0"/>
            <a:ext cx="12192000" cy="1337190"/>
          </a:xfrm>
          <a:prstGeom prst="rect">
            <a:avLst/>
          </a:prstGeom>
          <a:solidFill>
            <a:srgbClr val="8B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13B7015-BB4D-A84E-84E4-520C33B85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ONDERWERP / titel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11"/>
          </p:nvPr>
        </p:nvSpPr>
        <p:spPr>
          <a:xfrm>
            <a:off x="838200" y="1925638"/>
            <a:ext cx="10515600" cy="4248000"/>
          </a:xfrm>
        </p:spPr>
        <p:txBody>
          <a:bodyPr/>
          <a:lstStyle>
            <a:lvl2pPr>
              <a:defRPr>
                <a:solidFill>
                  <a:schemeClr val="bg1">
                    <a:lumMod val="65000"/>
                  </a:schemeClr>
                </a:solidFill>
              </a:defRPr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155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6">
            <a:extLst>
              <a:ext uri="{FF2B5EF4-FFF2-40B4-BE49-F238E27FC236}">
                <a16:creationId xmlns:a16="http://schemas.microsoft.com/office/drawing/2014/main" id="{24158585-8C9B-2444-8413-2968F1CB9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ONDERWERP / titel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1"/>
          </p:nvPr>
        </p:nvSpPr>
        <p:spPr>
          <a:xfrm>
            <a:off x="838200" y="1925638"/>
            <a:ext cx="5257800" cy="424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74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260C8E6A-14DF-4CBC-B795-FDA284EC47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53203" y="1917701"/>
            <a:ext cx="4800600" cy="4248000"/>
          </a:xfrm>
        </p:spPr>
        <p:txBody>
          <a:bodyPr>
            <a:normAutofit/>
          </a:bodyPr>
          <a:lstStyle>
            <a:lvl1pPr marL="0" indent="0">
              <a:buNone/>
              <a:defRPr sz="1275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0688633-6D41-064D-B005-BBA9338D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ONDERWERP / titel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type="body" sz="quarter" idx="12"/>
          </p:nvPr>
        </p:nvSpPr>
        <p:spPr>
          <a:xfrm>
            <a:off x="838200" y="1926000"/>
            <a:ext cx="5257800" cy="424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136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bbe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4B8653B3-70AE-4E3E-9A4D-3EAF4B4F4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3200" y="1778435"/>
            <a:ext cx="4800600" cy="413103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/>
            </a:lvl1pPr>
          </a:lstStyle>
          <a:p>
            <a:pPr lvl="0"/>
            <a:r>
              <a:rPr lang="nl-NL" dirty="0"/>
              <a:t>Klik voor </a:t>
            </a:r>
            <a:r>
              <a:rPr lang="nl-NL" dirty="0" err="1"/>
              <a:t>subkop</a:t>
            </a:r>
            <a:endParaRPr lang="en-GB" dirty="0"/>
          </a:p>
        </p:txBody>
      </p:sp>
      <p:sp>
        <p:nvSpPr>
          <p:cNvPr id="10" name="Tijdelijke aanduiding voor tekst 4">
            <a:extLst>
              <a:ext uri="{FF2B5EF4-FFF2-40B4-BE49-F238E27FC236}">
                <a16:creationId xmlns:a16="http://schemas.microsoft.com/office/drawing/2014/main" id="{60C7571E-BBB1-4DDF-9329-A0C028CAE8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778435"/>
            <a:ext cx="4800600" cy="413103"/>
          </a:xfrm>
        </p:spPr>
        <p:txBody>
          <a:bodyPr anchor="ctr"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nl-NL" dirty="0"/>
              <a:t>Klik voor </a:t>
            </a:r>
            <a:r>
              <a:rPr lang="nl-NL" dirty="0" err="1"/>
              <a:t>subkop</a:t>
            </a:r>
            <a:endParaRPr lang="en-GB" dirty="0"/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AB6897B6-1B30-8840-AEF5-653E3015C3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9"/>
            <a:ext cx="1051560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nl-NL" dirty="0"/>
              <a:t>ONDERWERP / 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8"/>
          </p:nvPr>
        </p:nvSpPr>
        <p:spPr>
          <a:xfrm>
            <a:off x="838200" y="2286000"/>
            <a:ext cx="4800600" cy="3905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12" name="Tijdelijke aanduiding voor tekst 4"/>
          <p:cNvSpPr>
            <a:spLocks noGrp="1"/>
          </p:cNvSpPr>
          <p:nvPr>
            <p:ph type="body" sz="quarter" idx="19"/>
          </p:nvPr>
        </p:nvSpPr>
        <p:spPr>
          <a:xfrm>
            <a:off x="6553200" y="2286000"/>
            <a:ext cx="4800600" cy="3905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301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7E150451-5081-475D-A7BF-2CE6F5C377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216" y="5429602"/>
            <a:ext cx="4910667" cy="49371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0DA6865-FA7E-094E-A575-DAADE998A2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0216" y="1628775"/>
            <a:ext cx="4910667" cy="36004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‘QUOTE’</a:t>
            </a:r>
          </a:p>
        </p:txBody>
      </p:sp>
      <p:pic>
        <p:nvPicPr>
          <p:cNvPr id="6" name="Afbeelding 2">
            <a:extLst>
              <a:ext uri="{FF2B5EF4-FFF2-40B4-BE49-F238E27FC236}">
                <a16:creationId xmlns:a16="http://schemas.microsoft.com/office/drawing/2014/main" id="{FFDA8079-95BD-45E3-8313-ABF6A59ED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44574" y="601590"/>
            <a:ext cx="355939" cy="29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5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6486190-F1D1-43BB-B712-AB7BE1C1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42"/>
            <a:ext cx="10515600" cy="1060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BC46703-C372-4CCF-BBDB-349EF159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pic>
        <p:nvPicPr>
          <p:cNvPr id="7" name="Afbeelding 6" descr="Afbeelding met illustratie, bord, tafelgerei&#10;&#10;Automatisch gegenereerde beschrijving">
            <a:extLst>
              <a:ext uri="{FF2B5EF4-FFF2-40B4-BE49-F238E27FC236}">
                <a16:creationId xmlns:a16="http://schemas.microsoft.com/office/drawing/2014/main" id="{CFB24466-4E9B-4AD2-9A82-EE4E696985D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04" y="6338883"/>
            <a:ext cx="1180800" cy="2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7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ctr" defTabSz="514337" rtl="0" eaLnBrk="1" latinLnBrk="0" hangingPunct="1">
        <a:lnSpc>
          <a:spcPct val="90000"/>
        </a:lnSpc>
        <a:spcBef>
          <a:spcPct val="0"/>
        </a:spcBef>
        <a:buNone/>
        <a:defRPr lang="nl-NL" sz="4400" b="0" i="0" kern="1200" cap="none" baseline="0" dirty="0">
          <a:solidFill>
            <a:schemeClr val="bg1"/>
          </a:solidFill>
          <a:latin typeface="Avenir Next" panose="020B0503020202020204" pitchFamily="34" charset="0"/>
          <a:ea typeface="+mj-ea"/>
          <a:cs typeface="Arial" panose="020B0604020202020204" pitchFamily="34" charset="0"/>
          <a:sym typeface="Avenir Next Condensed Demi Bold"/>
        </a:defRPr>
      </a:lvl1pPr>
    </p:titleStyle>
    <p:bodyStyle>
      <a:lvl1pPr marL="539750" indent="-539750" algn="l" defTabSz="514337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tabLst/>
        <a:defRPr sz="2800" b="0" i="0" kern="1200">
          <a:solidFill>
            <a:schemeClr val="bg1"/>
          </a:solidFill>
          <a:latin typeface="Avenir Next Medium" panose="020B0503020202020204" pitchFamily="34" charset="0"/>
          <a:ea typeface="+mn-ea"/>
          <a:cs typeface="Arial" panose="020B0604020202020204" pitchFamily="34" charset="0"/>
        </a:defRPr>
      </a:lvl1pPr>
      <a:lvl2pPr marL="539750" indent="0" algn="l" defTabSz="514337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tabLst/>
        <a:defRPr sz="2800" b="0" i="0" kern="1200">
          <a:solidFill>
            <a:schemeClr val="bg1">
              <a:lumMod val="75000"/>
            </a:schemeClr>
          </a:solidFill>
          <a:latin typeface="Avenir Next" panose="020B0503020202020204" pitchFamily="34" charset="0"/>
          <a:ea typeface="+mn-ea"/>
          <a:cs typeface="Arial" panose="020B0604020202020204" pitchFamily="34" charset="0"/>
        </a:defRPr>
      </a:lvl2pPr>
      <a:lvl3pPr marL="540000" indent="-180000" algn="l" defTabSz="514337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Avenir Next Medium" panose="020B0503020202020204" pitchFamily="34" charset="0"/>
          <a:ea typeface="+mn-ea"/>
          <a:cs typeface="Arial" panose="020B0604020202020204" pitchFamily="34" charset="0"/>
        </a:defRPr>
      </a:lvl3pPr>
      <a:lvl4pPr marL="720000" indent="-180000" algn="l" defTabSz="514337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Avenir Next Medium" panose="020B0503020202020204" pitchFamily="34" charset="0"/>
          <a:ea typeface="+mn-ea"/>
          <a:cs typeface="Arial" panose="020B0604020202020204" pitchFamily="34" charset="0"/>
        </a:defRPr>
      </a:lvl4pPr>
      <a:lvl5pPr marL="900000" indent="-180000" algn="l" defTabSz="514337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Avenir Next Medium" panose="020B0503020202020204" pitchFamily="34" charset="0"/>
          <a:ea typeface="+mn-ea"/>
          <a:cs typeface="Arial" panose="020B0604020202020204" pitchFamily="34" charset="0"/>
        </a:defRPr>
      </a:lvl5pPr>
      <a:lvl6pPr marL="1414427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estjs.io/docs/puppeteer" TargetMode="External"/><Relationship Id="rId2" Type="http://schemas.openxmlformats.org/officeDocument/2006/relationships/hyperlink" Target="https://pptr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github.com/HANICA-DWA/suffragium" TargetMode="External"/><Relationship Id="rId4" Type="http://schemas.openxmlformats.org/officeDocument/2006/relationships/hyperlink" Target="https://github.com/HANICA-DWA/suffragium/blob/master/e2e-tests/puppeteer%20cheatsheet.m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0" y="687199"/>
            <a:ext cx="6122635" cy="588915"/>
          </a:xfrm>
        </p:spPr>
        <p:txBody>
          <a:bodyPr/>
          <a:lstStyle/>
          <a:p>
            <a:pPr algn="ctr"/>
            <a:r>
              <a:rPr lang="nl-NL" dirty="0"/>
              <a:t>AIM &gt; ICT &gt; WD &gt; DWA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3"/>
          </p:nvPr>
        </p:nvSpPr>
        <p:spPr>
          <a:xfrm>
            <a:off x="0" y="1646239"/>
            <a:ext cx="6122635" cy="24295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l-NL" sz="4800" b="0" cap="none" dirty="0">
                <a:latin typeface="Avenir Next" panose="020B0503020202020204" pitchFamily="34" charset="0"/>
              </a:rPr>
              <a:t>end-</a:t>
            </a:r>
            <a:r>
              <a:rPr lang="nl-NL" sz="4800" b="0" cap="none" dirty="0" err="1">
                <a:latin typeface="Avenir Next" panose="020B0503020202020204" pitchFamily="34" charset="0"/>
              </a:rPr>
              <a:t>to</a:t>
            </a:r>
            <a:r>
              <a:rPr lang="nl-NL" sz="4800" b="0" cap="none" dirty="0">
                <a:latin typeface="Avenir Next" panose="020B0503020202020204" pitchFamily="34" charset="0"/>
              </a:rPr>
              <a:t>-end </a:t>
            </a:r>
          </a:p>
          <a:p>
            <a:pPr>
              <a:lnSpc>
                <a:spcPct val="150000"/>
              </a:lnSpc>
            </a:pPr>
            <a:r>
              <a:rPr lang="nl-NL" sz="4800" dirty="0" err="1">
                <a:latin typeface="Avenir Next" panose="020B0503020202020204" pitchFamily="34" charset="0"/>
              </a:rPr>
              <a:t>testing</a:t>
            </a:r>
            <a:endParaRPr lang="nl-NL" sz="4800" b="0" cap="none" dirty="0">
              <a:latin typeface="Avenir Next" panose="020B0503020202020204" pitchFamily="34" charset="0"/>
            </a:endParaRPr>
          </a:p>
          <a:p>
            <a:pPr>
              <a:lnSpc>
                <a:spcPct val="150000"/>
              </a:lnSpc>
            </a:pPr>
            <a:endParaRPr lang="nl-NL" sz="4800" b="0" cap="none" dirty="0">
              <a:latin typeface="Avenir Next" panose="020B0503020202020204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E592408-0512-22AC-74B0-75CEEF7B9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635" y="0"/>
            <a:ext cx="5774076" cy="687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293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708368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CodeceptJS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FA243-7EA1-19B6-F9D8-9AAABEC6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17" y="1579418"/>
            <a:ext cx="8772192" cy="43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0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708368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CodeceptJS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77BB2-7FE4-18BE-A62D-D1EC5097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62555"/>
            <a:ext cx="7772400" cy="430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9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708368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Webdriver.io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CodeceptJS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C090-1E11-6EEB-E9BC-0FBCF388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91" y="1593440"/>
            <a:ext cx="6971966" cy="48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708368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CodeceptJS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1982C-26A6-320A-1AB1-50778691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81" y="1163782"/>
            <a:ext cx="6852364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708368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CodeceptJS</a:t>
            </a:r>
          </a:p>
        </p:txBody>
      </p:sp>
      <p:pic>
        <p:nvPicPr>
          <p:cNvPr id="5122" name="Picture 2" descr="GitHub - cypress-io/cypress: Fast, easy and reliable testing for anything  that runs in a browser.">
            <a:extLst>
              <a:ext uri="{FF2B5EF4-FFF2-40B4-BE49-F238E27FC236}">
                <a16:creationId xmlns:a16="http://schemas.microsoft.com/office/drawing/2014/main" id="{4F155A12-5D74-D8FD-D1C6-1AD46BB32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353" y="1714500"/>
            <a:ext cx="8007928" cy="40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4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708368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CodeceptJS</a:t>
            </a:r>
          </a:p>
        </p:txBody>
      </p:sp>
      <p:pic>
        <p:nvPicPr>
          <p:cNvPr id="7170" name="Picture 2" descr="Cypress.io - Open Source Cross-Platform End-to-End Test Runner">
            <a:extLst>
              <a:ext uri="{FF2B5EF4-FFF2-40B4-BE49-F238E27FC236}">
                <a16:creationId xmlns:a16="http://schemas.microsoft.com/office/drawing/2014/main" id="{1E9BD106-A69C-134D-5D15-43AEA6894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495" y="1205344"/>
            <a:ext cx="10031250" cy="599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046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708368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CodeceptJS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12217A4-C258-D514-A8D6-9AB83CF2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845" y="1604094"/>
            <a:ext cx="8799145" cy="489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9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708368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CodeceptJS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2F8C4-2602-E915-28FC-EDC7D135F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08" y="1531641"/>
            <a:ext cx="9349192" cy="46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8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386250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CodeceptJS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4ABBE-A2E0-D70D-EF81-10F285AB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580" y="1022403"/>
            <a:ext cx="7772400" cy="55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26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386250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CodeceptJS</a:t>
            </a:r>
          </a:p>
        </p:txBody>
      </p:sp>
      <p:pic>
        <p:nvPicPr>
          <p:cNvPr id="13314" name="Picture 2" descr="CodeceptUI">
            <a:extLst>
              <a:ext uri="{FF2B5EF4-FFF2-40B4-BE49-F238E27FC236}">
                <a16:creationId xmlns:a16="http://schemas.microsoft.com/office/drawing/2014/main" id="{90475D29-A744-9B66-EC36-4D6FE1024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22" y="1028700"/>
            <a:ext cx="5823876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43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nl-NL" sz="4400" dirty="0">
                <a:solidFill>
                  <a:schemeClr val="bg1"/>
                </a:solidFill>
              </a:rPr>
              <a:t>end-</a:t>
            </a:r>
            <a:r>
              <a:rPr lang="nl-NL" sz="4400" dirty="0" err="1">
                <a:solidFill>
                  <a:schemeClr val="bg1"/>
                </a:solidFill>
              </a:rPr>
              <a:t>to</a:t>
            </a:r>
            <a:r>
              <a:rPr lang="nl-NL" sz="4400" dirty="0">
                <a:solidFill>
                  <a:schemeClr val="bg1"/>
                </a:solidFill>
              </a:rPr>
              <a:t>-end </a:t>
            </a:r>
            <a:r>
              <a:rPr lang="nl-NL" sz="4400" dirty="0" err="1">
                <a:solidFill>
                  <a:schemeClr val="bg1"/>
                </a:solidFill>
              </a:rPr>
              <a:t>testing</a:t>
            </a:r>
            <a:endParaRPr lang="nl-NL" sz="44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>
          <a:xfrm>
            <a:off x="838200" y="1925638"/>
            <a:ext cx="10515600" cy="4248000"/>
          </a:xfrm>
        </p:spPr>
        <p:txBody>
          <a:bodyPr>
            <a:noAutofit/>
          </a:bodyPr>
          <a:lstStyle/>
          <a:p>
            <a:r>
              <a:rPr lang="nl-NL" sz="2400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also</a:t>
            </a:r>
            <a:r>
              <a:rPr lang="nl-NL" sz="2400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</a:t>
            </a:r>
            <a:r>
              <a:rPr lang="nl-NL" sz="2400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known</a:t>
            </a:r>
            <a:r>
              <a:rPr lang="nl-NL" sz="2400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as: </a:t>
            </a:r>
            <a:r>
              <a:rPr lang="nl-NL" sz="2400" b="0" dirty="0">
                <a:latin typeface="Avenir Next Medium" panose="020B0503020202020204" pitchFamily="34" charset="0"/>
              </a:rPr>
              <a:t>e2e </a:t>
            </a:r>
            <a:r>
              <a:rPr lang="nl-NL" sz="2400" b="0" dirty="0" err="1">
                <a:latin typeface="Avenir Next Medium" panose="020B0503020202020204" pitchFamily="34" charset="0"/>
              </a:rPr>
              <a:t>testing</a:t>
            </a:r>
            <a:r>
              <a:rPr lang="nl-NL" sz="2400" b="0" dirty="0">
                <a:latin typeface="Avenir Next Medium" panose="020B0503020202020204" pitchFamily="34" charset="0"/>
              </a:rPr>
              <a:t> </a:t>
            </a:r>
          </a:p>
          <a:p>
            <a:pPr lvl="1"/>
            <a:r>
              <a:rPr lang="nl-NL" sz="2400" dirty="0"/>
              <a:t>of: UI </a:t>
            </a:r>
            <a:r>
              <a:rPr lang="nl-NL" sz="2400" dirty="0" err="1"/>
              <a:t>testing</a:t>
            </a:r>
            <a:r>
              <a:rPr lang="nl-NL" sz="2400" dirty="0"/>
              <a:t> </a:t>
            </a:r>
            <a:r>
              <a:rPr lang="nl-NL" sz="2400" dirty="0">
                <a:sym typeface="Wingdings" pitchFamily="2" charset="2"/>
              </a:rPr>
              <a:t></a:t>
            </a:r>
            <a:endParaRPr lang="nl-NL" sz="2400" dirty="0"/>
          </a:p>
          <a:p>
            <a:endParaRPr lang="nl-NL" sz="2400" b="1" dirty="0">
              <a:solidFill>
                <a:schemeClr val="tx2"/>
              </a:solidFill>
              <a:latin typeface="Avenir Next Demi Bold" panose="020B0503020202020204" pitchFamily="34" charset="0"/>
            </a:endParaRPr>
          </a:p>
          <a:p>
            <a:r>
              <a:rPr lang="nl-NL" sz="2400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het idee: </a:t>
            </a:r>
            <a:r>
              <a:rPr lang="nl-NL" sz="2400" dirty="0"/>
              <a:t>testscripts sturen browser aan</a:t>
            </a:r>
          </a:p>
          <a:p>
            <a:pPr lvl="1"/>
            <a:r>
              <a:rPr lang="nl-NL" sz="2400" dirty="0" err="1"/>
              <a:t>assertions</a:t>
            </a:r>
            <a:r>
              <a:rPr lang="nl-NL" sz="2400" dirty="0"/>
              <a:t> checken de DOM</a:t>
            </a:r>
          </a:p>
          <a:p>
            <a:pPr lvl="1"/>
            <a:endParaRPr lang="nl-NL" sz="2400" dirty="0"/>
          </a:p>
          <a:p>
            <a:r>
              <a:rPr lang="nl-NL" sz="2400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vandaag: </a:t>
            </a:r>
          </a:p>
          <a:p>
            <a:pPr marL="409575" indent="-225425">
              <a:buFont typeface="Arial" panose="020B0604020202020204" pitchFamily="34" charset="0"/>
              <a:buChar char="•"/>
            </a:pPr>
            <a:r>
              <a:rPr lang="nl-NL" sz="2400" dirty="0"/>
              <a:t>demo met </a:t>
            </a:r>
            <a:r>
              <a:rPr lang="nl-NL" sz="2400" i="1" dirty="0" err="1"/>
              <a:t>Puppeteer</a:t>
            </a:r>
            <a:endParaRPr lang="nl-NL" sz="2400" i="1" dirty="0"/>
          </a:p>
          <a:p>
            <a:pPr marL="409575" indent="-225425">
              <a:buFont typeface="Arial" panose="020B0604020202020204" pitchFamily="34" charset="0"/>
              <a:buChar char="•"/>
            </a:pPr>
            <a:r>
              <a:rPr lang="nl-NL" sz="2400" dirty="0"/>
              <a:t>test-vormen: e2e vs. unit vs. API vs. acceptatie</a:t>
            </a:r>
          </a:p>
          <a:p>
            <a:pPr marL="409575" indent="-225425">
              <a:buFont typeface="Arial" panose="020B0604020202020204" pitchFamily="34" charset="0"/>
              <a:buChar char="•"/>
            </a:pPr>
            <a:r>
              <a:rPr lang="nl-NL" sz="2400" dirty="0"/>
              <a:t>andere tools</a:t>
            </a:r>
          </a:p>
        </p:txBody>
      </p:sp>
    </p:spTree>
    <p:extLst>
      <p:ext uri="{BB962C8B-B14F-4D97-AF65-F5344CB8AC3E}">
        <p14:creationId xmlns:p14="http://schemas.microsoft.com/office/powerpoint/2010/main" val="422973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386250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CodeceptJS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C3A65-3E21-9F86-692F-4680ECD6B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80513"/>
            <a:ext cx="7772400" cy="649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21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386250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b="1" dirty="0"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>
                <a:solidFill>
                  <a:srgbClr val="E50056"/>
                </a:solidFill>
              </a:rPr>
              <a:t>CodeceptJS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A37C6-54E1-A202-9CDB-190EFD51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36" y="1830119"/>
            <a:ext cx="10053564" cy="47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6A46-66C1-E403-4D1E-406327D1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Puppeteer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AAA1E-9AA0-A66D-B874-009E819E78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925638"/>
            <a:ext cx="6651661" cy="4655720"/>
          </a:xfrm>
        </p:spPr>
        <p:txBody>
          <a:bodyPr>
            <a:normAutofit fontScale="70000" lnSpcReduction="20000"/>
          </a:bodyPr>
          <a:lstStyle/>
          <a:p>
            <a:r>
              <a:rPr lang="nl-NL" sz="2800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door: </a:t>
            </a:r>
            <a:r>
              <a:rPr lang="nl-NL" sz="2800" b="0" dirty="0">
                <a:latin typeface="Avenir Next Medium" panose="020B0503020202020204" pitchFamily="34" charset="0"/>
              </a:rPr>
              <a:t>Google Chrome team</a:t>
            </a:r>
          </a:p>
          <a:p>
            <a:endParaRPr lang="nl-NL" dirty="0"/>
          </a:p>
          <a:p>
            <a:r>
              <a:rPr lang="nl-NL" sz="2800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pro’s: </a:t>
            </a:r>
          </a:p>
          <a:p>
            <a:pPr marL="357188" indent="-214313">
              <a:buFont typeface="Arial" panose="020B0604020202020204" pitchFamily="34" charset="0"/>
              <a:buChar char="•"/>
            </a:pPr>
            <a:r>
              <a:rPr lang="nl-NL" sz="2800" b="0" dirty="0">
                <a:latin typeface="Avenir Next Medium" panose="020B0503020202020204" pitchFamily="34" charset="0"/>
              </a:rPr>
              <a:t>Javascript</a:t>
            </a:r>
          </a:p>
          <a:p>
            <a:pPr marL="357188" indent="-214313">
              <a:buFont typeface="Arial" panose="020B0604020202020204" pitchFamily="34" charset="0"/>
              <a:buChar char="•"/>
            </a:pPr>
            <a:r>
              <a:rPr lang="nl-NL" i="1" dirty="0" err="1"/>
              <a:t>npm</a:t>
            </a:r>
            <a:r>
              <a:rPr lang="nl-NL" dirty="0"/>
              <a:t> package</a:t>
            </a:r>
          </a:p>
          <a:p>
            <a:pPr marL="357188" indent="-214313">
              <a:buFont typeface="Arial" panose="020B0604020202020204" pitchFamily="34" charset="0"/>
              <a:buChar char="•"/>
            </a:pPr>
            <a:r>
              <a:rPr lang="nl-NL" sz="2800" b="0" dirty="0">
                <a:latin typeface="Avenir Next Medium" panose="020B0503020202020204" pitchFamily="34" charset="0"/>
              </a:rPr>
              <a:t>neemt eigen Chromium mee</a:t>
            </a:r>
          </a:p>
          <a:p>
            <a:pPr marL="142875" indent="0"/>
            <a:endParaRPr lang="nl-NL" sz="2800" b="0" dirty="0">
              <a:latin typeface="Avenir Next Medium" panose="020B0503020202020204" pitchFamily="34" charset="0"/>
            </a:endParaRPr>
          </a:p>
          <a:p>
            <a:r>
              <a:rPr lang="nl-NL" sz="2800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cons</a:t>
            </a:r>
            <a:r>
              <a:rPr lang="nl-NL" sz="2800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: </a:t>
            </a:r>
          </a:p>
          <a:p>
            <a:pPr marL="357188" indent="-214313">
              <a:buFont typeface="Arial" panose="020B0604020202020204" pitchFamily="34" charset="0"/>
              <a:buChar char="•"/>
            </a:pPr>
            <a:r>
              <a:rPr lang="nl-NL" dirty="0"/>
              <a:t>alleen Chrome</a:t>
            </a:r>
          </a:p>
          <a:p>
            <a:pPr marL="357188" indent="-214313">
              <a:buFont typeface="Arial" panose="020B0604020202020204" pitchFamily="34" charset="0"/>
              <a:buChar char="•"/>
            </a:pPr>
            <a:r>
              <a:rPr lang="nl-NL" sz="2800" b="0" dirty="0">
                <a:latin typeface="Avenir Next Medium" panose="020B0503020202020204" pitchFamily="34" charset="0"/>
              </a:rPr>
              <a:t>neemt eigen Chromium mee</a:t>
            </a:r>
          </a:p>
          <a:p>
            <a:pPr marL="357188" indent="-214313">
              <a:buFont typeface="Arial" panose="020B0604020202020204" pitchFamily="34" charset="0"/>
              <a:buChar char="•"/>
            </a:pPr>
            <a:endParaRPr lang="nl-NL" sz="2800" b="0" dirty="0">
              <a:latin typeface="Avenir Next Medium" panose="020B0503020202020204" pitchFamily="34" charset="0"/>
            </a:endParaRPr>
          </a:p>
          <a:p>
            <a:pPr marL="361950" indent="-350838"/>
            <a:r>
              <a:rPr lang="nl-NL" sz="2800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info:</a:t>
            </a:r>
            <a:r>
              <a:rPr lang="nl-NL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Avenir Next Demi Bold" panose="020B0503020202020204" pitchFamily="34" charset="0"/>
              </a:rPr>
              <a:t> </a:t>
            </a:r>
            <a:r>
              <a:rPr lang="nl-NL" sz="2800" b="0" dirty="0">
                <a:solidFill>
                  <a:schemeClr val="tx2">
                    <a:lumMod val="20000"/>
                    <a:lumOff val="80000"/>
                  </a:schemeClr>
                </a:solidFill>
                <a:latin typeface="Avenir Next Medium" panose="020B05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https://pptr.dev</a:t>
            </a:r>
            <a:r>
              <a:rPr lang="nl-NL" sz="2800" b="0" dirty="0">
                <a:latin typeface="Avenir Next Medium" panose="020B0503020202020204" pitchFamily="34" charset="0"/>
              </a:rPr>
              <a:t>;</a:t>
            </a:r>
            <a:r>
              <a:rPr lang="nl-NL" sz="2800" b="0" dirty="0">
                <a:solidFill>
                  <a:schemeClr val="tx2">
                    <a:lumMod val="20000"/>
                    <a:lumOff val="80000"/>
                  </a:schemeClr>
                </a:solidFill>
                <a:latin typeface="Avenir Next Medium" panose="020B0503020202020204" pitchFamily="34" charset="0"/>
              </a:rPr>
              <a:t> </a:t>
            </a:r>
            <a:r>
              <a:rPr lang="nl-NL" sz="2800" b="0" dirty="0">
                <a:solidFill>
                  <a:schemeClr val="tx2">
                    <a:lumMod val="20000"/>
                    <a:lumOff val="80000"/>
                  </a:schemeClr>
                </a:solidFill>
                <a:latin typeface="Avenir Next Medium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https://jestjs.io/docs/puppeteer</a:t>
            </a:r>
            <a:r>
              <a:rPr lang="nl-NL" sz="2800" b="0" dirty="0">
                <a:latin typeface="Avenir Next Medium" panose="020B0503020202020204" pitchFamily="34" charset="0"/>
              </a:rPr>
              <a:t>; en de </a:t>
            </a:r>
            <a:r>
              <a:rPr lang="nl-NL" sz="2800" b="0" dirty="0">
                <a:solidFill>
                  <a:schemeClr val="tx2">
                    <a:lumMod val="20000"/>
                    <a:lumOff val="80000"/>
                  </a:schemeClr>
                </a:solidFill>
                <a:latin typeface="Avenir Next Medium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cheatsheet in de </a:t>
            </a:r>
            <a:r>
              <a:rPr lang="nl-NL" sz="2800" b="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Avenir Next Medium" panose="020B05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</a:t>
            </a:r>
            <a:r>
              <a:rPr lang="nl-NL" sz="2800" b="0" dirty="0">
                <a:latin typeface="Avenir Next Medium" panose="020B0503020202020204" pitchFamily="34" charset="0"/>
              </a:rPr>
              <a:t>.</a:t>
            </a:r>
          </a:p>
          <a:p>
            <a:pPr marL="357188" indent="-214313">
              <a:buFont typeface="Arial" panose="020B0604020202020204" pitchFamily="34" charset="0"/>
              <a:buChar char="•"/>
            </a:pPr>
            <a:endParaRPr lang="nl-NL" sz="2800" b="0" dirty="0">
              <a:latin typeface="Avenir Next Medium" panose="020B0503020202020204" pitchFamily="34" charset="0"/>
            </a:endParaRPr>
          </a:p>
          <a:p>
            <a:pPr marL="9525" indent="0"/>
            <a:r>
              <a:rPr lang="nl-NL" sz="2800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en dan nu: </a:t>
            </a:r>
            <a:r>
              <a:rPr lang="nl-NL" dirty="0"/>
              <a:t>demo met “</a:t>
            </a:r>
            <a:r>
              <a:rPr lang="nl-NL" dirty="0" err="1"/>
              <a:t>Suffragium</a:t>
            </a:r>
            <a:r>
              <a:rPr lang="nl-NL" dirty="0"/>
              <a:t>”</a:t>
            </a:r>
          </a:p>
          <a:p>
            <a:pPr marL="361950" lvl="1"/>
            <a:r>
              <a:rPr lang="nl-NL" b="0" dirty="0" err="1">
                <a:latin typeface="Avenir Next Medium" panose="020B0503020202020204" pitchFamily="34" charset="0"/>
              </a:rPr>
              <a:t>repo</a:t>
            </a:r>
            <a:r>
              <a:rPr lang="nl-NL" b="0" dirty="0">
                <a:latin typeface="Avenir Next Medium" panose="020B0503020202020204" pitchFamily="34" charset="0"/>
              </a:rPr>
              <a:t>: </a:t>
            </a:r>
            <a:r>
              <a:rPr lang="nl-NL" b="0" dirty="0">
                <a:latin typeface="Avenir Next Medium" panose="020B0503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https://github.com/HANICA-DWA/suffragium</a:t>
            </a:r>
            <a:r>
              <a:rPr lang="nl-NL" b="0" dirty="0">
                <a:latin typeface="Avenir Next Medium" panose="020B0503020202020204" pitchFamily="34" charset="0"/>
              </a:rPr>
              <a:t> </a:t>
            </a:r>
          </a:p>
          <a:p>
            <a:endParaRPr lang="nl-NL" sz="2800" b="0" dirty="0">
              <a:latin typeface="Avenir Next Medium" panose="020B0503020202020204" pitchFamily="34" charset="0"/>
            </a:endParaRPr>
          </a:p>
          <a:p>
            <a:endParaRPr lang="en-NL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006D7B0-270B-4A64-3F2D-3961C2AE5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2" t="-1" r="26769" b="5318"/>
          <a:stretch/>
        </p:blipFill>
        <p:spPr bwMode="auto">
          <a:xfrm>
            <a:off x="8112140" y="1964166"/>
            <a:ext cx="3241660" cy="367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62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9D76-4DB2-DE67-5F4E-23ABC1E5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Demo 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5B891-CDE2-8B7F-B031-874A5E5A5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520575"/>
            <a:ext cx="10515600" cy="5137079"/>
          </a:xfrm>
        </p:spPr>
        <p:txBody>
          <a:bodyPr>
            <a:normAutofit fontScale="70000" lnSpcReduction="20000"/>
          </a:bodyPr>
          <a:lstStyle/>
          <a:p>
            <a:pPr marL="223838" lvl="1" indent="-223838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npm</a:t>
            </a: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run e2e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truuk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om e2e tests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te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scheiden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van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andere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tests</a:t>
            </a:r>
          </a:p>
          <a:p>
            <a:pPr marL="223838" lvl="1" indent="-223838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meerdere</a:t>
            </a: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browsers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starten</a:t>
            </a:r>
            <a:endParaRPr lang="en-US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23838" lvl="1" indent="-223838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headless</a:t>
            </a:r>
            <a:r>
              <a:rPr lang="en-US" dirty="0">
                <a:solidFill>
                  <a:schemeClr val="tx2"/>
                </a:solidFill>
                <a:latin typeface="Avenir Next Medium" panose="020B0503020202020204" pitchFamily="34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false,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sloMo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: 200</a:t>
            </a:r>
          </a:p>
          <a:p>
            <a:pPr marL="223838" lvl="1" indent="-223838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browser </a:t>
            </a: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interactie</a:t>
            </a: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navigeren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, clicks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textinput</a:t>
            </a:r>
            <a:endParaRPr lang="en-US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23838" lvl="1" indent="-223838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data van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pagina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ophalen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</a:p>
          <a:p>
            <a:pPr marL="223838" lvl="1" indent="-223838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elementen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zoeken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</a:p>
          <a:p>
            <a:pPr marL="223838" lvl="1" indent="-223838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JS </a:t>
            </a: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evalueren</a:t>
            </a: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in browser-context</a:t>
            </a:r>
          </a:p>
          <a:p>
            <a:pPr marL="223838" lvl="1" indent="-223838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JS</a:t>
            </a: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Handle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ElementHandle</a:t>
            </a:r>
            <a:endParaRPr lang="en-US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23838" lvl="1" indent="-223838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Data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uit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ene</a:t>
            </a: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browser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lezen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gebruiken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in test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voor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andere</a:t>
            </a: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browser</a:t>
            </a:r>
          </a:p>
          <a:p>
            <a:pPr marL="223838" lvl="1" indent="-223838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tests </a:t>
            </a: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zonder</a:t>
            </a: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expect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-statements</a:t>
            </a:r>
          </a:p>
          <a:p>
            <a:pPr marL="223838" lvl="1" indent="-223838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actie</a:t>
            </a: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in </a:t>
            </a: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ene</a:t>
            </a: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browser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uitvoeren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 effect </a:t>
            </a: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checken</a:t>
            </a: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in </a:t>
            </a:r>
            <a:r>
              <a:rPr lang="en-US" b="1" dirty="0" err="1">
                <a:solidFill>
                  <a:schemeClr val="tx2"/>
                </a:solidFill>
                <a:latin typeface="Avenir Next Demi Bold" panose="020B0503020202020204" pitchFamily="34" charset="0"/>
              </a:rPr>
              <a:t>andere</a:t>
            </a:r>
            <a:r>
              <a:rPr lang="en-US" b="1" dirty="0">
                <a:solidFill>
                  <a:schemeClr val="tx2"/>
                </a:solidFill>
                <a:latin typeface="Avenir Next Demi Bold" panose="020B0503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venir Next Medium" panose="020B0503020202020204" pitchFamily="34" charset="0"/>
              </a:rPr>
              <a:t>browser</a:t>
            </a:r>
          </a:p>
          <a:p>
            <a:pPr marL="469900" indent="-469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7871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96A9-1527-D6C7-1974-8D15BF2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Test stijlen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D9420-1393-549A-26E8-753594732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D6ACF-1CC3-3E75-3246-0AFB6172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7190"/>
            <a:ext cx="10641017" cy="55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3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96A9-1527-D6C7-1974-8D15BF2D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Test stijlen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D9420-1393-549A-26E8-753594732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D6ACF-1CC3-3E75-3246-0AFB6172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7190"/>
            <a:ext cx="10641017" cy="55208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7A653C-B134-EC8E-EA1F-CBC07711CEC7}"/>
              </a:ext>
            </a:extLst>
          </p:cNvPr>
          <p:cNvGrpSpPr/>
          <p:nvPr/>
        </p:nvGrpSpPr>
        <p:grpSpPr>
          <a:xfrm>
            <a:off x="5683494" y="2294523"/>
            <a:ext cx="1104480" cy="241200"/>
            <a:chOff x="5683494" y="2294523"/>
            <a:chExt cx="110448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4F91BC-A2DD-7868-B96C-D3AC04DB9617}"/>
                    </a:ext>
                  </a:extLst>
                </p14:cNvPr>
                <p14:cNvContentPartPr/>
                <p14:nvPr/>
              </p14:nvContentPartPr>
              <p14:xfrm>
                <a:off x="5683494" y="2313243"/>
                <a:ext cx="1104480" cy="171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4F91BC-A2DD-7868-B96C-D3AC04DB961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65494" y="2295243"/>
                  <a:ext cx="1140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D04575D-5795-F7F3-4F7C-8C0B3524B42D}"/>
                    </a:ext>
                  </a:extLst>
                </p14:cNvPr>
                <p14:cNvContentPartPr/>
                <p14:nvPr/>
              </p14:nvContentPartPr>
              <p14:xfrm>
                <a:off x="5853054" y="2294523"/>
                <a:ext cx="906480" cy="241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D04575D-5795-F7F3-4F7C-8C0B3524B4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35414" y="2276523"/>
                  <a:ext cx="9421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599FE88-43B7-3137-C826-0D247A837580}"/>
                  </a:ext>
                </a:extLst>
              </p14:cNvPr>
              <p14:cNvContentPartPr/>
              <p14:nvPr/>
            </p14:nvContentPartPr>
            <p14:xfrm>
              <a:off x="5934054" y="2037483"/>
              <a:ext cx="29160" cy="185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599FE88-43B7-3137-C826-0D247A8375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5054" y="2028843"/>
                <a:ext cx="4680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158BBC68-8A12-14BE-7E51-042F910A47B4}"/>
              </a:ext>
            </a:extLst>
          </p:cNvPr>
          <p:cNvGrpSpPr/>
          <p:nvPr/>
        </p:nvGrpSpPr>
        <p:grpSpPr>
          <a:xfrm>
            <a:off x="5962134" y="2046843"/>
            <a:ext cx="420840" cy="214200"/>
            <a:chOff x="5962134" y="2046843"/>
            <a:chExt cx="42084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FBB4D0-F884-8CBF-1834-1C4C7BA18EC0}"/>
                    </a:ext>
                  </a:extLst>
                </p14:cNvPr>
                <p14:cNvContentPartPr/>
                <p14:nvPr/>
              </p14:nvContentPartPr>
              <p14:xfrm>
                <a:off x="5979414" y="2046843"/>
                <a:ext cx="95400" cy="214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FBB4D0-F884-8CBF-1834-1C4C7BA18EC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70414" y="2038203"/>
                  <a:ext cx="113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D7CD04-3CD9-ADC2-A34F-F6FB0C950F40}"/>
                    </a:ext>
                  </a:extLst>
                </p14:cNvPr>
                <p14:cNvContentPartPr/>
                <p14:nvPr/>
              </p14:nvContentPartPr>
              <p14:xfrm>
                <a:off x="5962134" y="2165643"/>
                <a:ext cx="8208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D7CD04-3CD9-ADC2-A34F-F6FB0C950F4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3134" y="2157003"/>
                  <a:ext cx="99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A8A2D8-7110-B508-BCB8-1CDCA36BA978}"/>
                    </a:ext>
                  </a:extLst>
                </p14:cNvPr>
                <p14:cNvContentPartPr/>
                <p14:nvPr/>
              </p14:nvContentPartPr>
              <p14:xfrm>
                <a:off x="6138534" y="2051883"/>
                <a:ext cx="2880" cy="200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A8A2D8-7110-B508-BCB8-1CDCA36BA9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29894" y="2042883"/>
                  <a:ext cx="20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E6F6628-97C2-CAA2-630C-1E71D4D7EBE5}"/>
                    </a:ext>
                  </a:extLst>
                </p14:cNvPr>
                <p14:cNvContentPartPr/>
                <p14:nvPr/>
              </p14:nvContentPartPr>
              <p14:xfrm>
                <a:off x="6142134" y="2060523"/>
                <a:ext cx="73800" cy="147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E6F6628-97C2-CAA2-630C-1E71D4D7EB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33134" y="2051883"/>
                  <a:ext cx="91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25D30B-F703-49FC-77DA-9683FC28CF0E}"/>
                    </a:ext>
                  </a:extLst>
                </p14:cNvPr>
                <p14:cNvContentPartPr/>
                <p14:nvPr/>
              </p14:nvContentPartPr>
              <p14:xfrm>
                <a:off x="6314934" y="2072763"/>
                <a:ext cx="5760" cy="176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25D30B-F703-49FC-77DA-9683FC28CF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05934" y="2063763"/>
                  <a:ext cx="23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BCF846-7D67-467E-F652-03970000F3EE}"/>
                    </a:ext>
                  </a:extLst>
                </p14:cNvPr>
                <p14:cNvContentPartPr/>
                <p14:nvPr/>
              </p14:nvContentPartPr>
              <p14:xfrm>
                <a:off x="6267774" y="2248443"/>
                <a:ext cx="11232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BCF846-7D67-467E-F652-03970000F3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58774" y="2239803"/>
                  <a:ext cx="129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7258C0-44C2-2703-DB3D-B5E323B5E44D}"/>
                    </a:ext>
                  </a:extLst>
                </p14:cNvPr>
                <p14:cNvContentPartPr/>
                <p14:nvPr/>
              </p14:nvContentPartPr>
              <p14:xfrm>
                <a:off x="6280014" y="2071323"/>
                <a:ext cx="1029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07258C0-44C2-2703-DB3D-B5E323B5E4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71014" y="2062683"/>
                  <a:ext cx="1206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3618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10515600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/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/>
              <a:t>Webdriver.io; 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/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dirty="0"/>
              <a:t>CodeceptJS</a:t>
            </a:r>
          </a:p>
        </p:txBody>
      </p:sp>
    </p:spTree>
    <p:extLst>
      <p:ext uri="{BB962C8B-B14F-4D97-AF65-F5344CB8AC3E}">
        <p14:creationId xmlns:p14="http://schemas.microsoft.com/office/powerpoint/2010/main" val="97075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261559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b="1" dirty="0">
                <a:solidFill>
                  <a:srgbClr val="E50856"/>
                </a:solidFill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CodeceptJS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ABCDF-0987-F341-FA36-A037544D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604087"/>
            <a:ext cx="7772400" cy="437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5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C05-1092-D701-A158-01C7783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Andere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C2C8E-F804-D23E-AA2A-9063BC33FB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1477" y="1925638"/>
            <a:ext cx="2261559" cy="4248000"/>
          </a:xfrm>
        </p:spPr>
        <p:txBody>
          <a:bodyPr/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b="1" dirty="0">
                <a:solidFill>
                  <a:srgbClr val="E50856"/>
                </a:solidFill>
                <a:latin typeface="Avenir Next Demi Bold" panose="020B0503020202020204" pitchFamily="34" charset="0"/>
              </a:rPr>
              <a:t>Selenium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Nightwatch.js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Playwright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Cypress.io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NL" sz="1600" dirty="0"/>
              <a:t>CodeceptJS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ED147E-8B76-AB02-F56E-43FC98639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t="12068" b="13392"/>
          <a:stretch/>
        </p:blipFill>
        <p:spPr bwMode="auto">
          <a:xfrm>
            <a:off x="3283527" y="2157820"/>
            <a:ext cx="8585777" cy="297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835799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e_Smal">
  <a:themeElements>
    <a:clrScheme name="HAN">
      <a:dk1>
        <a:sysClr val="windowText" lastClr="000000"/>
      </a:dk1>
      <a:lt1>
        <a:sysClr val="window" lastClr="FFFFFF"/>
      </a:lt1>
      <a:dk2>
        <a:srgbClr val="E50056"/>
      </a:dk2>
      <a:lt2>
        <a:srgbClr val="F8F8F8"/>
      </a:lt2>
      <a:accent1>
        <a:srgbClr val="000000"/>
      </a:accent1>
      <a:accent2>
        <a:srgbClr val="454545"/>
      </a:accent2>
      <a:accent3>
        <a:srgbClr val="757575"/>
      </a:accent3>
      <a:accent4>
        <a:srgbClr val="919191"/>
      </a:accent4>
      <a:accent5>
        <a:srgbClr val="E3E3E3"/>
      </a:accent5>
      <a:accent6>
        <a:srgbClr val="F8F8F8"/>
      </a:accent6>
      <a:hlink>
        <a:srgbClr val="000000"/>
      </a:hlink>
      <a:folHlink>
        <a:srgbClr val="000000"/>
      </a:folHlink>
    </a:clrScheme>
    <a:fontScheme name="HAN-PP">
      <a:majorFont>
        <a:latin typeface="Avenir Next Condensed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eed_zwart_v5.potx" id="{D5EAE2E8-5406-4005-BC64-B8294E9A33FF}" vid="{A6A83EBF-C70E-4EB9-9B52-3948D4CA4F9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Presentatie_Smal</Template>
  <TotalTime>1095</TotalTime>
  <Words>367</Words>
  <Application>Microsoft Macintosh PowerPoint</Application>
  <PresentationFormat>Widescreen</PresentationFormat>
  <Paragraphs>134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Next</vt:lpstr>
      <vt:lpstr>Avenir Next Condensed Medium</vt:lpstr>
      <vt:lpstr>Avenir Next Demi Bold</vt:lpstr>
      <vt:lpstr>Avenir Next Medium</vt:lpstr>
      <vt:lpstr>Presentatie_Smal</vt:lpstr>
      <vt:lpstr>PowerPoint Presentation</vt:lpstr>
      <vt:lpstr>end-to-end testing</vt:lpstr>
      <vt:lpstr>Puppeteer</vt:lpstr>
      <vt:lpstr>Demo recap:</vt:lpstr>
      <vt:lpstr>Test stijlen</vt:lpstr>
      <vt:lpstr>Test stijlen</vt:lpstr>
      <vt:lpstr>Andere tools</vt:lpstr>
      <vt:lpstr>Andere tools</vt:lpstr>
      <vt:lpstr>Andere tools</vt:lpstr>
      <vt:lpstr>Andere tools</vt:lpstr>
      <vt:lpstr>Andere tools</vt:lpstr>
      <vt:lpstr>Andere tools</vt:lpstr>
      <vt:lpstr>Andere tools</vt:lpstr>
      <vt:lpstr>Andere tools</vt:lpstr>
      <vt:lpstr>Andere tools</vt:lpstr>
      <vt:lpstr>Andere tools</vt:lpstr>
      <vt:lpstr>Andere tools</vt:lpstr>
      <vt:lpstr>Andere tools</vt:lpstr>
      <vt:lpstr>Andere tools</vt:lpstr>
      <vt:lpstr>Andere tools</vt:lpstr>
      <vt:lpstr>Andere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Holwerda</dc:creator>
  <cp:lastModifiedBy>Robert Holwerda</cp:lastModifiedBy>
  <cp:revision>26</cp:revision>
  <dcterms:created xsi:type="dcterms:W3CDTF">2020-11-08T13:07:57Z</dcterms:created>
  <dcterms:modified xsi:type="dcterms:W3CDTF">2022-11-30T11:40:03Z</dcterms:modified>
</cp:coreProperties>
</file>